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svg" ContentType="image/sv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Java 25.11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3"/>
  </p:notesMasterIdLst>
  <p:sldIdLst>
    <p:sldId id="257" r:id="rId4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extLs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  <p:guideLst>
        <p:guide orient="horz" pos="2160"/>
        <p:guide pos="2880"/>
      </p:guideLst>
    </p:cSldViewPr>
  </p:slide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Master" Target="slideMasters/slideMaster2.xml" /><Relationship Id="rId3" Type="http://schemas.openxmlformats.org/officeDocument/2006/relationships/notesMaster" Target="notesMasters/notesMaster1.xml" /><Relationship Id="rId4" Type="http://schemas.openxmlformats.org/officeDocument/2006/relationships/slide" Target="slides/slide1.xml" /><Relationship Id="rId5" Type="http://schemas.openxmlformats.org/officeDocument/2006/relationships/tags" Target="tags/tag3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openxmlformats.org/officeDocument/2006/relationships/tableStyles" Target="tableStyles.xml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sv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27E9-0E95-40FC-B7B0-D00481A7CF30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5B992-E384-4383-A983-B61662EC3BC4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|1. </a:t>
            </a:r>
            <a:r>
              <a:rPr lang="zh-CN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日常操作</a:t>
            </a:r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zh-CN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对标法规</a:t>
            </a:r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altLang="zh-CN"/>
              <a:t>“</a:t>
            </a:r>
            <a:r>
              <a:rPr lang="zh-CN" altLang="en-US"/>
              <a:t>对标法规</a:t>
            </a:r>
            <a:r>
              <a:rPr lang="en-US" altLang="zh-CN"/>
              <a:t>”</a:t>
            </a:r>
            <a:r>
              <a:rPr lang="zh-CN" altLang="en-US"/>
              <a:t>：每次开机前、作业中、停机后，对照《煤矿安全规程》等条款自查操作行为，如</a:t>
            </a:r>
            <a:r>
              <a:rPr lang="en-US" altLang="zh-CN"/>
              <a:t> “</a:t>
            </a:r>
            <a:r>
              <a:rPr lang="zh-CN" altLang="en-US"/>
              <a:t>开机前巡视周围无人员</a:t>
            </a:r>
            <a:r>
              <a:rPr lang="en-US" altLang="zh-CN"/>
              <a:t>”“</a:t>
            </a:r>
            <a:r>
              <a:rPr lang="zh-CN" altLang="en-US"/>
              <a:t>停机后切断电源闭锁</a:t>
            </a:r>
            <a:r>
              <a:rPr lang="en-US" altLang="zh-CN"/>
              <a:t>”</a:t>
            </a:r>
            <a:r>
              <a:rPr lang="zh-CN" altLang="en-US"/>
              <a:t>，避免</a:t>
            </a:r>
            <a:r>
              <a:rPr lang="en-US" altLang="zh-CN"/>
              <a:t> “</a:t>
            </a:r>
            <a:r>
              <a:rPr lang="zh-CN" altLang="en-US"/>
              <a:t>习惯性违规</a:t>
            </a:r>
            <a:r>
              <a:rPr lang="en-US" altLang="zh-CN"/>
              <a:t>”</a:t>
            </a:r>
            <a:r>
              <a:rPr lang="zh-CN" altLang="en-US"/>
              <a:t>。习惯性违规是煤矿事故发生的重要原因之一，一些司机在长期的工作中，可能会形成一些不良的操作习惯，这些习惯看似无关紧要，但却可能隐藏着巨大的安全隐患。因此，司机要养成对标法规的好习惯，每次操作前都要认真对照法规条款进行检查，确保自己的操作行为符合规定。例如，开机前要巡视周围是否有人员，防止在启动采煤机时对人员造成伤害；停机后要切断电源并闭锁，防止误启动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5B992-E384-4383-A983-B61662EC3BC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png" /><Relationship Id="rId2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2.png" /><Relationship Id="rId2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3.png" /><Relationship Id="rId2" Type="http://schemas.openxmlformats.org/officeDocument/2006/relationships/image" Target="../media/image4.png" /><Relationship Id="rId3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5.png" /><Relationship Id="rId2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6.png" /><Relationship Id="rId2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83CD395-459D-4EE1-ACCB-1832094116C4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A95C432-E91F-422F-9E8A-C6AFF0442415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773927C-3AAA-49B7-9C04-EA134A4B449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 descr="煤矿开采岗位操作技能-VI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E6013CD-90C0-4D63-A5B4-85A5FCC7ADA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1E9D6C3-2679-44D4-9DBC-B73564ED0D42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DDE83E62-7C2B-4BB5-8A3A-2CDE2AC2099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06561394-D196-4BA8-BE61-B04B3C50D2F6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DFD8E625-75C8-417C-9916-FD3F0224D94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067CBB75-A465-4CAF-97DF-B0EA224CCED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F7676705-DD39-4997-9A18-A75F6C5AE0B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18412AFD-ED10-4EA6-B908-0A312E991E5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theme" Target="../theme/theme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7.jpeg" /><Relationship Id="rId4" Type="http://schemas.openxmlformats.org/officeDocument/2006/relationships/image" Target="../media/image8.png" /><Relationship Id="rId5" Type="http://schemas.openxmlformats.org/officeDocument/2006/relationships/image" Target="../media/image9.svg" /><Relationship Id="rId6" Type="http://schemas.openxmlformats.org/officeDocument/2006/relationships/image" Target="../media/image10.png" /><Relationship Id="rId7" Type="http://schemas.openxmlformats.org/officeDocument/2006/relationships/tags" Target="../tags/tag1.xml" /><Relationship Id="rId8" Type="http://schemas.openxmlformats.org/officeDocument/2006/relationships/tags" Target="../tags/tag2.xml" /></Relationships>
</file>

<file path=ppt/slides/slide1.xml><?xml version="1.0" encoding="utf-8"?>
<p:sld xmlns:p="http://schemas.openxmlformats.org/presentationml/2006/main" xmlns:a="http://schemas.openxmlformats.org/drawingml/2006/main" xmlns:a14="http://schemas.microsoft.com/office/drawing/2010/main" xmlns:m="http://schemas.openxmlformats.org/officeDocument/2006/math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r="http://schemas.openxmlformats.org/officeDocument/2006/relationships" xmlns:w="http://schemas.openxmlformats.org/wordprocessingml/2006/main" xmlns:wp="http://schemas.openxmlformats.org/drawingml/2006/wordprocessingDrawing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文本框 1"/>
          <p:cNvSpPr txBox="1"/>
          <p:nvPr/>
        </p:nvSpPr>
        <p:spPr>
          <a:xfrm>
            <a:off x="1055370" y="1130935"/>
            <a:ext cx="8798560" cy="5791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3200">
                <a:solidFill>
                  <a:srgbClr val="17456C"/>
                </a:solidFill>
                <a:latin charset="-122" panose="02010600030101010101" typeface="庞门正道标题体"/>
              </a:rPr>
              <a:t>模板文字模板文字...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0" y="6096"/>
            <a:ext cx="12192000" cy="6851904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0" y="0"/>
            <a:ext cx="12192000" cy="1143000"/>
          </a:xfrm>
          <a:prstGeom prst="rect">
            <a:avLst/>
          </a:prstGeom>
          <a:solidFill>
            <a:srgbClr val="3F4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altLang="en-US" b="0" baseline="0" cap="none" i="0" kern="1200" kumimoji="0" lang="zh-CN" noProof="0" normalizeH="0" spc="0" strike="noStrike" sz="1800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charset="-122" panose="00000500000000000000" pitchFamily="2" typeface="印品黑体"/>
              <a:ea charset="-122" panose="00000500000000000000" pitchFamily="2" typeface="印品黑体"/>
              <a:cs typeface="+mn-cs"/>
              <a:sym charset="-122" panose="00000500000000000000" pitchFamily="2" typeface="印品黑体"/>
            </a:endParaRPr>
          </a:p>
        </p:txBody>
      </p:sp>
      <p:sp>
        <p:nvSpPr>
          <p:cNvPr id="13" name="文本框 89"/>
          <p:cNvSpPr txBox="1">
            <a:spLocks noChangeArrowheads="1"/>
          </p:cNvSpPr>
          <p:nvPr/>
        </p:nvSpPr>
        <p:spPr bwMode="auto">
          <a:xfrm>
            <a:off x="1377315" y="206375"/>
            <a:ext cx="7162165" cy="51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sz="28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sp>
        <p:nvSpPr>
          <p:cNvPr id="14" name="矩形 13"/>
          <p:cNvSpPr/>
          <p:nvPr/>
        </p:nvSpPr>
        <p:spPr>
          <a:xfrm>
            <a:off x="1498600" y="647700"/>
            <a:ext cx="2510155" cy="332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spcBef>
                <a:spcPct val="0"/>
              </a:spcBef>
              <a:spcAft>
                <a:spcPct val="0"/>
              </a:spcAft>
            </a:pPr>
            <a:r>
              <a:rPr sz="16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1260585" y="144166"/>
            <a:ext cx="0" cy="836105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descr="警告" id="24" name="图形 23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0071" y="274471"/>
            <a:ext cx="705800" cy="705800"/>
          </a:xfrm>
          <a:prstGeom prst="rect">
            <a:avLst/>
          </a:prstGeom>
        </p:spPr>
      </p:pic>
      <p:grpSp>
        <p:nvGrpSpPr>
          <p:cNvPr id="25" name="组合 24"/>
          <p:cNvGrpSpPr/>
          <p:nvPr/>
        </p:nvGrpSpPr>
        <p:grpSpPr>
          <a:xfrm>
            <a:off x="3295650" y="1536700"/>
            <a:ext cx="6324600" cy="4572000"/>
            <a:chOff x="960" y="2640"/>
            <a:chExt cx="9960" cy="7200"/>
          </a:xfrm>
        </p:grpSpPr>
      </p:grpSp>
      <p:grpSp>
        <p:nvGrpSpPr>
          <p:cNvPr id="1025" name="组合 1024"/>
          <p:cNvGrpSpPr/>
          <p:nvPr/>
        </p:nvGrpSpPr>
        <p:grpSpPr>
          <a:xfrm>
            <a:off x="3295650" y="1536700"/>
            <a:ext cx="6324600" cy="4572000"/>
            <a:chExt cx="21600" cy="21600"/>
          </a:xfrm>
        </p:grpSpPr>
      </p:grpSp>
      <p:grpSp>
        <p:nvGrpSpPr>
          <p:cNvPr id="10" name="组合 9"/>
          <p:cNvGrpSpPr/>
          <p:nvPr/>
        </p:nvGrpSpPr>
        <p:grpSpPr>
          <a:xfrm>
            <a:off x="609600" y="1524000"/>
            <a:ext cx="10972800" cy="1778000"/>
            <a:chOff x="960" y="2400"/>
            <a:chExt cx="17280" cy="2800"/>
          </a:xfrm>
        </p:grpSpPr>
      </p:grpSp>
      <p:grpSp>
        <p:nvGrpSpPr>
          <p:cNvPr id="49" name="组合 48"/>
          <p:cNvGrpSpPr/>
          <p:nvPr/>
        </p:nvGrpSpPr>
        <p:grpSpPr>
          <a:xfrm>
            <a:off x="609600" y="1409065"/>
            <a:ext cx="10972800" cy="3279140"/>
            <a:chOff x="960" y="2219"/>
            <a:chExt cx="17280" cy="5164"/>
          </a:xfrm>
        </p:grpSpPr>
        <p:pic>
          <p:nvPicPr>
            <p:cNvPr descr="c48140ae-2f08-491b-b807-29a534683792" id="11" name="内容占位符 10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rcRect l="77" r="77"/>
            <a:stretch>
              <a:fillRect/>
            </a:stretch>
          </p:blipFill>
          <p:spPr>
            <a:xfrm>
              <a:off x="960" y="2983"/>
              <a:ext cx="17280" cy="4400"/>
            </a:xfrm>
            <a:custGeom>
              <a:avLst>
                <a:gd fmla="val 0" name="connisteX0"/>
                <a:gd fmla="val 7272" name="connsiteY0"/>
                <a:gd fmla="val 1851" name="connisteX1"/>
                <a:gd fmla="val 0" name="connsiteY1"/>
                <a:gd fmla="val 98148" name="connisteX2"/>
                <a:gd fmla="val 0" name="connsiteY2"/>
                <a:gd fmla="val 100000" name="connisteX3"/>
                <a:gd fmla="val 7272" name="connsiteY3"/>
                <a:gd fmla="val 100000" name="connisteX4"/>
                <a:gd fmla="val 92727" name="connsiteY4"/>
                <a:gd fmla="val 98148" name="connisteX5"/>
                <a:gd fmla="val 100000" name="connsiteY5"/>
                <a:gd fmla="val 1851" name="connisteX6"/>
                <a:gd fmla="val 100000" name="connsiteY6"/>
                <a:gd fmla="val 0" name="connisteX7"/>
                <a:gd fmla="val 92727" name="connsiteY7"/>
                <a:gd fmla="val 0" name="connisteX8"/>
                <a:gd fmla="val 7272" name="connsiteY8"/>
              </a:avLst>
              <a:gdLst>
                <a:gd fmla="*/ 0 w 10972800" name="connisteX0-1"/>
                <a:gd fmla="*/ 203200 h 2794000" name="connsiteY0-2"/>
                <a:gd fmla="*/ 203200 w 10972800" name="connisteX1-3"/>
                <a:gd fmla="*/ 0 h 2794000" name="connsiteY1-4"/>
                <a:gd fmla="*/ 10769600 w 10972800" name="connisteX2-5"/>
                <a:gd fmla="*/ 0 h 2794000" name="connsiteY2-6"/>
                <a:gd fmla="*/ 10972800 w 10972800" name="connisteX3-7"/>
                <a:gd fmla="*/ 203200 h 2794000" name="connsiteY3-8"/>
                <a:gd fmla="*/ 10972800 w 10972800" name="connisteX4-9"/>
                <a:gd fmla="*/ 2590800 h 2794000" name="connsiteY4-10"/>
                <a:gd fmla="*/ 10769600 w 10972800" name="connisteX5-11"/>
                <a:gd fmla="*/ 2794000 h 2794000" name="connsiteY5-12"/>
                <a:gd fmla="*/ 203200 w 10972800" name="connisteX6-13"/>
                <a:gd fmla="*/ 2794000 h 2794000" name="connsiteY6-14"/>
                <a:gd fmla="*/ 0 w 10972800" name="connisteX7-15"/>
                <a:gd fmla="*/ 2590800 h 2794000" name="connsiteY7-16"/>
                <a:gd fmla="*/ 0 w 10972800" name="connisteX8-17"/>
                <a:gd fmla="*/ 203200 h 2794000" name="connsiteY8-18"/>
              </a:gdLst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0-1" y="connsiteY0-2"/>
                </a:cxn>
                <a:cxn ang="0">
                  <a:pos x="connisteX1-3" y="connsiteY1-4"/>
                </a:cxn>
                <a:cxn ang="0">
                  <a:pos x="connisteX2-5" y="connsiteY2-6"/>
                </a:cxn>
                <a:cxn ang="0">
                  <a:pos x="connisteX3-7" y="connsiteY3-8"/>
                </a:cxn>
                <a:cxn ang="0">
                  <a:pos x="connisteX4-9" y="connsiteY4-10"/>
                </a:cxn>
                <a:cxn ang="0">
                  <a:pos x="connisteX5-11" y="connsiteY5-12"/>
                </a:cxn>
                <a:cxn ang="0">
                  <a:pos x="connisteX6-13" y="connsiteY6-14"/>
                </a:cxn>
                <a:cxn ang="0">
                  <a:pos x="connisteX7-15" y="connsiteY7-16"/>
                </a:cxn>
                <a:cxn ang="0">
                  <a:pos x="connisteX8-17" y="connsiteY8-18"/>
                </a:cxn>
              </a:cxnLst>
              <a:rect b="b" l="l" r="r" t="t"/>
              <a:pathLst>
                <a:path h="2794000" w="10972800">
                  <a:moveTo>
                    <a:pt x="0" y="203200"/>
                  </a:moveTo>
                  <a:cubicBezTo>
                    <a:pt x="0" y="90976"/>
                    <a:pt x="90976" y="0"/>
                    <a:pt x="203200" y="0"/>
                  </a:cubicBezTo>
                  <a:lnTo>
                    <a:pt x="10769600" y="0"/>
                  </a:lnTo>
                  <a:cubicBezTo>
                    <a:pt x="10881824" y="0"/>
                    <a:pt x="10972800" y="90976"/>
                    <a:pt x="10972800" y="203200"/>
                  </a:cubicBezTo>
                  <a:lnTo>
                    <a:pt x="10972800" y="2590800"/>
                  </a:lnTo>
                  <a:cubicBezTo>
                    <a:pt x="10972800" y="2703024"/>
                    <a:pt x="10881824" y="2794000"/>
                    <a:pt x="10769600" y="2794000"/>
                  </a:cubicBezTo>
                  <a:lnTo>
                    <a:pt x="203200" y="2794000"/>
                  </a:lnTo>
                  <a:cubicBezTo>
                    <a:pt x="90976" y="2794000"/>
                    <a:pt x="0" y="2703024"/>
                    <a:pt x="0" y="2590800"/>
                  </a:cubicBezTo>
                  <a:lnTo>
                    <a:pt x="0" y="203200"/>
                  </a:lnTo>
                  <a:close/>
                </a:path>
                <a:path h="2794000" w="10972800">
                  <a:moveTo>
                    <a:pt x="0" y="203200"/>
                  </a:moveTo>
                  <a:cubicBezTo>
                    <a:pt x="0" y="90976"/>
                    <a:pt x="90976" y="0"/>
                    <a:pt x="203200" y="0"/>
                  </a:cubicBezTo>
                  <a:lnTo>
                    <a:pt x="10769600" y="0"/>
                  </a:lnTo>
                  <a:cubicBezTo>
                    <a:pt x="10881824" y="0"/>
                    <a:pt x="10972800" y="90976"/>
                    <a:pt x="10972800" y="203200"/>
                  </a:cubicBezTo>
                  <a:lnTo>
                    <a:pt x="10972800" y="2590800"/>
                  </a:lnTo>
                  <a:cubicBezTo>
                    <a:pt x="10972800" y="2703024"/>
                    <a:pt x="10881824" y="2794000"/>
                    <a:pt x="10769600" y="2794000"/>
                  </a:cubicBezTo>
                  <a:lnTo>
                    <a:pt x="203200" y="2794000"/>
                  </a:lnTo>
                  <a:cubicBezTo>
                    <a:pt x="90976" y="2794000"/>
                    <a:pt x="0" y="2703024"/>
                    <a:pt x="0" y="2590800"/>
                  </a:cubicBezTo>
                  <a:lnTo>
                    <a:pt x="0" y="20320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</p:pic>
        <p:sp>
          <p:nvSpPr>
            <p:cNvPr id="5" name="文本占位符 4"/>
            <p:cNvSpPr>
              <a:spLocks noGrp="1"/>
            </p:cNvSpPr>
            <p:nvPr>
              <p:custDataLst>
                <p:tags r:id="rId8"/>
              </p:custDataLst>
            </p:nvPr>
          </p:nvSpPr>
          <p:spPr>
            <a:xfrm>
              <a:off x="1165" y="2219"/>
              <a:ext cx="16320" cy="640"/>
            </a:xfrm>
            <a:prstGeom prst="rect">
              <a:avLst/>
            </a:prstGeom>
            <a:noFill/>
          </p:spPr>
          <p:txBody>
            <a:bodyPr anchor="t" bIns="0" lIns="0" rIns="0" rtlCol="0" tIns="0" vert="horz">
              <a:normAutofit/>
            </a:bodyPr>
            <a:lstStyle>
              <a:defPPr>
                <a:defRPr lang="zh-CN"/>
              </a:defPPr>
              <a:lvl1pPr algn="l" defTabSz="914400" eaLnBrk="1" hangingPunct="1" indent="0" latinLnBrk="0" marL="0" rtl="0">
                <a:lnSpc>
                  <a:spcPct val="111000"/>
                </a:lnSpc>
                <a:spcBef>
                  <a:spcPct val="0"/>
                </a:spcBef>
                <a:spcAft>
                  <a:spcPct val="0"/>
                </a:spcAft>
                <a:buFont charset="0" pitchFamily="34" typeface="Arial"/>
                <a:buNone/>
                <a:defRPr b="0" kern="1200" spc="0" sz="24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1pPr>
              <a:lvl2pPr algn="l" defTabSz="914400" eaLnBrk="1" hangingPunct="1" indent="0" latinLnBrk="0" marL="6858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20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2pPr>
              <a:lvl3pPr algn="l" defTabSz="914400" eaLnBrk="1" hangingPunct="1" indent="0" latinLnBrk="0" marL="11430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3pPr>
              <a:lvl4pPr algn="l" defTabSz="914400" eaLnBrk="1" hangingPunct="1" indent="0" latinLnBrk="0" marL="16002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4pPr>
              <a:lvl5pPr algn="l" defTabSz="914400" eaLnBrk="1" hangingPunct="1" indent="0" latinLnBrk="0" marL="20574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sz="2000">
                  <a:solidFill>
                    <a:srgbClr val="C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</p:grpSp>
      <p:grpSp>
        <p:nvGrpSpPr>
          <p:cNvPr id="2049" name="组合 2048"/>
          <p:cNvGrpSpPr/>
          <p:nvPr/>
        </p:nvGrpSpPr>
        <p:grpSpPr>
          <a:xfrm>
            <a:off x="609600" y="1524000"/>
            <a:ext cx="10972800" cy="1778000"/>
            <a:chOff x="960" y="2400"/>
            <a:chExt cx="17280" cy="2800"/>
          </a:xfrm>
        </p:grpSpPr>
      </p:grpSp>
      <p:grpSp>
        <p:nvGrpSpPr>
          <p:cNvPr id="42" name="组合 41"/>
          <p:cNvGrpSpPr/>
          <p:nvPr/>
        </p:nvGrpSpPr>
        <p:grpSpPr>
          <a:xfrm>
            <a:off x="1003935" y="4238625"/>
            <a:ext cx="2571750" cy="2128520"/>
            <a:chOff x="1581" y="6675"/>
            <a:chExt cx="4050" cy="3352"/>
          </a:xfrm>
        </p:grpSpPr>
        <p:sp>
          <p:nvSpPr>
            <p:cNvPr id="35" name="矩形 34"/>
            <p:cNvSpPr/>
            <p:nvPr/>
          </p:nvSpPr>
          <p:spPr>
            <a:xfrm>
              <a:off x="1581" y="6675"/>
              <a:ext cx="4050" cy="3350"/>
            </a:xfrm>
            <a:prstGeom prst="rect">
              <a:avLst/>
            </a:prstGeom>
            <a:solidFill>
              <a:srgbClr val="EEEEEE"/>
            </a:solidFill>
            <a:ln>
              <a:solidFill>
                <a:srgbClr val="3F48CC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anchor="ctr" rtlCol="0"/>
            <a:lstStyle>
              <a:defPPr>
                <a:defRPr lang="zh-CN"/>
              </a:defPPr>
              <a:lvl1pPr algn="l" defTabSz="914400" eaLnBrk="1" hangingPunct="1" latinLnBrk="0" marL="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818" y="6977"/>
              <a:ext cx="3675" cy="3050"/>
            </a:xfrm>
            <a:prstGeom prst="rect">
              <a:avLst/>
            </a:prstGeom>
            <a:noFill/>
          </p:spPr>
          <p:txBody>
            <a:bodyPr anchor="t" rtlCol="0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sz="1600">
                  <a:solidFill>
                    <a:srgbClr val="0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4635500" y="4238625"/>
            <a:ext cx="2571750" cy="2127250"/>
            <a:chOff x="7300" y="6675"/>
            <a:chExt cx="4050" cy="3350"/>
          </a:xfrm>
        </p:grpSpPr>
        <p:sp>
          <p:nvSpPr>
            <p:cNvPr id="36" name="矩形 35"/>
            <p:cNvSpPr/>
            <p:nvPr/>
          </p:nvSpPr>
          <p:spPr>
            <a:xfrm>
              <a:off x="7300" y="6675"/>
              <a:ext cx="4050" cy="3350"/>
            </a:xfrm>
            <a:prstGeom prst="rect">
              <a:avLst/>
            </a:prstGeom>
            <a:solidFill>
              <a:srgbClr val="E4E4E4"/>
            </a:solidFill>
            <a:ln>
              <a:solidFill>
                <a:srgbClr val="3F48CC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anchor="ctr" rtlCol="0"/>
            <a:lstStyle>
              <a:defPPr>
                <a:defRPr lang="zh-CN"/>
              </a:defPPr>
              <a:lvl1pPr algn="l" defTabSz="914400" eaLnBrk="1" hangingPunct="1" latinLnBrk="0" marL="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681" y="7750"/>
              <a:ext cx="3426" cy="528"/>
            </a:xfrm>
            <a:prstGeom prst="rect">
              <a:avLst/>
            </a:prstGeom>
            <a:noFill/>
          </p:spPr>
          <p:txBody>
            <a:bodyPr anchor="t" rtlCol="0" wrap="square">
              <a:sp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sz="1600">
                  <a:solidFill>
                    <a:srgbClr val="0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8084185" y="4238625"/>
            <a:ext cx="2571750" cy="2127250"/>
            <a:chOff x="12731" y="6675"/>
            <a:chExt cx="4050" cy="3350"/>
          </a:xfrm>
        </p:grpSpPr>
        <p:sp>
          <p:nvSpPr>
            <p:cNvPr id="37" name="矩形 36"/>
            <p:cNvSpPr/>
            <p:nvPr/>
          </p:nvSpPr>
          <p:spPr>
            <a:xfrm>
              <a:off x="12731" y="6675"/>
              <a:ext cx="4050" cy="3350"/>
            </a:xfrm>
            <a:prstGeom prst="rect">
              <a:avLst/>
            </a:prstGeom>
            <a:solidFill>
              <a:srgbClr val="EEEEEE"/>
            </a:solidFill>
            <a:ln>
              <a:solidFill>
                <a:srgbClr val="3F48CC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anchor="ctr" rtlCol="0"/>
            <a:lstStyle>
              <a:defPPr>
                <a:defRPr lang="zh-CN"/>
              </a:defPPr>
              <a:lvl1pPr algn="l" defTabSz="914400" eaLnBrk="1" hangingPunct="1" latinLnBrk="0" marL="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kern="1200" sz="1800">
                  <a:solidFill>
                    <a:srgbClr val="FFFFFF"/>
                  </a:solidFill>
                  <a:latin typeface="Calibri"/>
                  <a:ea typeface="+mn-ea"/>
                  <a:cs typeface="+mn-cs"/>
                </a:defRPr>
              </a:lvl9pPr>
            </a:lstStyle>
            <a:p>
              <a:pPr algn="ctr"/>
              <a:endParaRPr altLang="en-US" lang="zh-CN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3182" y="7589"/>
              <a:ext cx="3250" cy="921"/>
            </a:xfrm>
            <a:prstGeom prst="rect">
              <a:avLst/>
            </a:prstGeom>
            <a:noFill/>
          </p:spPr>
          <p:txBody>
            <a:bodyPr anchor="t" rtlCol="0" wrap="square">
              <a:noAutofit/>
            </a:bodyPr>
            <a:lstStyle>
              <a:defPPr>
                <a:defRPr lang="zh-CN"/>
              </a:defPPr>
              <a:lvl1pPr algn="l" defTabSz="914400" eaLnBrk="1" hangingPunct="1" latinLnBrk="0" marL="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latinLnBrk="0" marL="4572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latinLnBrk="0" marL="9144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latinLnBrk="0" marL="13716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latinLnBrk="0" marL="18288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latinLnBrk="0" marL="22860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latinLnBrk="0" marL="27432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latinLnBrk="0" marL="32004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latinLnBrk="0" marL="3657600" rtl="0"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sz="1600">
                  <a:solidFill>
                    <a:srgbClr val="0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</p:grpSp>
    </p:spTree>
  </p:cSld>
  <p:clrMapOvr>
    <a:masterClrMapping/>
  </p:clrMapOvr>
  <p:transition/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 nodeType="clickPar">
                      <p:stCondLst>
                        <p:cond delay="indefinite"/>
                        <p:cond delay="0" evt="onBegin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 id="7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9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1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fill="hold" id="13" nodeType="afterEffect" presetClass="entr" presetID="2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dur="500" id="15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17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19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1" nodeType="afterEffect" presetClass="entr" presetID="41" presetSubtype="0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4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5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6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27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8" nodeType="clickPar">
                      <p:stCondLst>
                        <p:cond delay="indefinite"/>
                        <p:cond delay="0" evt="onBegin">
                          <p:tn val="27"/>
                        </p:cond>
                      </p:stCondLst>
                      <p:childTnLst>
                        <p:par>
                          <p:cTn fill="hold" id="29">
                            <p:stCondLst>
                              <p:cond delay="0"/>
                            </p:stCondLst>
                            <p:childTnLst>
                              <p:par>
                                <p:cTn fill="hold" id="30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2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3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4" nodeType="clickPar">
                      <p:stCondLst>
                        <p:cond delay="indefinite"/>
                        <p:cond delay="0" evt="onBegin">
                          <p:tn val="33"/>
                        </p:cond>
                      </p:stCondLst>
                      <p:childTnLst>
                        <p:par>
                          <p:cTn fill="hold" id="35">
                            <p:stCondLst>
                              <p:cond delay="0"/>
                            </p:stCondLst>
                            <p:childTnLst>
                              <p:par>
                                <p:cTn fill="hold" id="36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8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9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0" nodeType="clickPar">
                      <p:stCondLst>
                        <p:cond delay="indefinite"/>
                        <p:cond delay="0" evt="onBegin">
                          <p:tn val="39"/>
                        </p:cond>
                      </p:stCondLst>
                      <p:childTnLst>
                        <p:par>
                          <p:cTn fill="hold" id="41">
                            <p:stCondLst>
                              <p:cond delay="0"/>
                            </p:stCondLst>
                            <p:childTnLst>
                              <p:par>
                                <p:cTn fill="hold" id="42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44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45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6" nodeType="clickPar">
                      <p:stCondLst>
                        <p:cond delay="indefinite"/>
                        <p:cond delay="0" evt="onBegin">
                          <p:tn val="45"/>
                        </p:cond>
                      </p:stCondLst>
                      <p:childTnLst>
                        <p:par>
                          <p:cTn fill="hold" id="47">
                            <p:stCondLst>
                              <p:cond delay="0"/>
                            </p:stCondLst>
                            <p:childTnLst>
                              <p:par>
                                <p:cTn fill="hold" id="48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5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51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12"/>
      <p:bldP grpId="0" spid="13"/>
      <p:bldP grpId="0" spid="14"/>
    </p:bldLst>
  </p:timing>
</p:sld>
</file>

<file path=ppt/tags/tag1.xml><?xml version="1.0" encoding="utf-8"?>
<p:tagLst xmlns:p="http://schemas.openxmlformats.org/presentationml/2006/main">
  <p:tag name="KSO_WM_FIGMA_FLAG" val="#fgm#"/>
  <p:tag name="MH_PIC_SOURCE_TYPE" val="generate_slide_ai*{&quot;ai_type&quot;:&quot;generate_ppt&quot;,&quot;id&quot;:&quot;http://zh-ai-group.ks3-cn-beijing-internal.ksyun.com/image_generate/image_process/production/202511/c48140ae-2f08-491b-b807-29a534683792.jpg?Expires=1793862564&amp;AWSAccessKeyId=AKLT9NSy7kh8TIS1UzNqLRY2&amp;Signature=i7olgxw3h8s3yqp94tNd947cMjU%3D&quot;}*auto_qingqiu_ai_*1762326556049_20.178_29018ffef74a-slide-12"/>
</p:tagLst>
</file>

<file path=ppt/tags/tag2.xml><?xml version="1.0" encoding="utf-8"?>
<p:tagLst xmlns:p="http://schemas.openxmlformats.org/presentationml/2006/main">
  <p:tag name="KSO_WM_DIAGRAM_GROUP_CODE" val="1"/>
  <p:tag name="KSO_WM_FIGMA_FLAG" val="#fgm#"/>
  <p:tag name="KSO_WM_UNIT_PRESET_TEXT" val="单击此处添加项标题"/>
</p:tagLst>
</file>

<file path=ppt/tags/tag3.xml><?xml version="1.0" encoding="utf-8"?>
<p:tagLst xmlns:p="http://schemas.openxmlformats.org/presentationml/2006/main">
  <p:tag name="AS_OS" val="Mac OS X 15.6.1"/>
  <p:tag name="AS_RELEASE_DATE" val="2025.11.30"/>
  <p:tag name="AS_TITLE" val="Aspose.Slides for Java"/>
  <p:tag name="AS_VERSION" val="25.11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7</Paragraphs>
  <Slides>1</Slides>
  <Notes>1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10">
      <vt:lpstr>Arial</vt:lpstr>
      <vt:lpstr>Calibri</vt:lpstr>
      <vt:lpstr>微软雅黑</vt:lpstr>
      <vt:lpstr>等线 Light</vt:lpstr>
      <vt:lpstr>等线</vt:lpstr>
      <vt:lpstr>庞门正道标题体</vt:lpstr>
      <vt:lpstr>印品黑体</vt:lpstr>
      <vt:lpstr>宋体</vt:lpstr>
      <vt:lpstr>Office Theme</vt:lpstr>
      <vt:lpstr>PowerPoint Presentation</vt:lpstr>
    </vt:vector>
  </TitlesOfParts>
  <LinksUpToDate>0</LinksUpToDate>
  <SharedDoc>0</SharedDoc>
  <HyperlinksChanged>0</HyperlinksChanged>
  <Application>Aspose.Slides for Java</Application>
  <AppVersion>25.1100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2025-12-08T10:05:56.288</cp:lastPrinted>
  <dcterms:created xsi:type="dcterms:W3CDTF">2025-12-08T02:05:56Z</dcterms:created>
  <dcterms:modified xsi:type="dcterms:W3CDTF">2025-12-08T02:05:58Z</dcterms:modified>
</cp:coreProperties>
</file>

<file path=docProps/thumbnail.jpeg>
</file>